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43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26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34E84"/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5"/>
    <p:restoredTop sz="94832"/>
  </p:normalViewPr>
  <p:slideViewPr>
    <p:cSldViewPr showGuides="1">
      <p:cViewPr varScale="1">
        <p:scale>
          <a:sx n="69" d="100"/>
          <a:sy n="69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/>
          <p:nvPr userDrawn="1"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6BC273-68CA-3942-B57D-802FAFF6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fld id="{DEBFC336-23B3-462D-86C7-A576C7E9FEB1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fld id="{C7A86AA3-5A32-4B4D-8F8A-DC805E47DA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1403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MANUAL CHEQUE MORADIA</a:t>
            </a:r>
            <a:endParaRPr lang="pt-BR" sz="25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05640"/>
            <a:ext cx="7294949" cy="44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de cantos arredondados 8"/>
          <p:cNvSpPr/>
          <p:nvPr/>
        </p:nvSpPr>
        <p:spPr>
          <a:xfrm>
            <a:off x="928662" y="5214950"/>
            <a:ext cx="7143799" cy="1225416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Ao abrir esta tela o usuário terá </a:t>
            </a:r>
            <a:r>
              <a:rPr lang="pt-BR" b="1" dirty="0">
                <a:solidFill>
                  <a:srgbClr val="C00000"/>
                </a:solidFill>
              </a:rPr>
              <a:t>o tempo de 20 minutos para a conclusão do processo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pt-BR" dirty="0">
                <a:solidFill>
                  <a:prstClr val="black"/>
                </a:solidFill>
              </a:rPr>
              <a:t>Não ocorrendo a conclusão, os dados serão perdidos e o sistema retorna para a tela inicial de seleção de beneficiário.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3º PASSO: INCLUSÃO DOS DADOS DA OPERAÇÃO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8858279" cy="12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857231"/>
            <a:ext cx="9144000" cy="554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Dados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Imóvel</a:t>
            </a:r>
          </a:p>
        </p:txBody>
      </p:sp>
      <p:sp>
        <p:nvSpPr>
          <p:cNvPr id="7" name="Texto Explicativo 1 (Borda e Ênfase) 6"/>
          <p:cNvSpPr/>
          <p:nvPr/>
        </p:nvSpPr>
        <p:spPr>
          <a:xfrm flipH="1">
            <a:off x="244763" y="1554185"/>
            <a:ext cx="1932014" cy="820192"/>
          </a:xfrm>
          <a:prstGeom prst="accentBorderCallout1">
            <a:avLst>
              <a:gd name="adj1" fmla="val 21976"/>
              <a:gd name="adj2" fmla="val -4122"/>
              <a:gd name="adj3" fmla="val 164893"/>
              <a:gd name="adj4" fmla="val -2686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Opção 1: selecionar o </a:t>
            </a:r>
            <a:r>
              <a:rPr lang="pt-BR" sz="1400" dirty="0">
                <a:solidFill>
                  <a:schemeClr val="tx1"/>
                </a:solidFill>
              </a:rPr>
              <a:t>imóvel </a:t>
            </a:r>
            <a:r>
              <a:rPr lang="pt-BR" sz="1400" dirty="0" smtClean="0">
                <a:solidFill>
                  <a:schemeClr val="tx1"/>
                </a:solidFill>
              </a:rPr>
              <a:t>pela pesquisa do APF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9" name="Conector de seta reta 9"/>
          <p:cNvCxnSpPr/>
          <p:nvPr/>
        </p:nvCxnSpPr>
        <p:spPr>
          <a:xfrm flipV="1">
            <a:off x="2882114" y="3937468"/>
            <a:ext cx="12436" cy="80655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de cantos arredondados 8"/>
          <p:cNvSpPr/>
          <p:nvPr/>
        </p:nvSpPr>
        <p:spPr>
          <a:xfrm>
            <a:off x="1655697" y="4515416"/>
            <a:ext cx="5835349" cy="17961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t-BR" sz="1600" b="1" dirty="0" smtClean="0">
                <a:solidFill>
                  <a:prstClr val="black"/>
                </a:solidFill>
              </a:rPr>
              <a:t>Tanto a opção 1 ou 2, </a:t>
            </a:r>
            <a:r>
              <a:rPr lang="pt-BR" sz="1600" b="1" dirty="0">
                <a:solidFill>
                  <a:prstClr val="black"/>
                </a:solidFill>
              </a:rPr>
              <a:t>os campos com informações cadastradas serão mostrados: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Dados </a:t>
            </a:r>
            <a:r>
              <a:rPr lang="pt-BR" sz="1600" dirty="0" smtClean="0">
                <a:solidFill>
                  <a:prstClr val="black"/>
                </a:solidFill>
              </a:rPr>
              <a:t>apresentados não podem </a:t>
            </a:r>
            <a:r>
              <a:rPr lang="pt-BR" sz="1600" dirty="0">
                <a:solidFill>
                  <a:prstClr val="black"/>
                </a:solidFill>
              </a:rPr>
              <a:t>ser alterados;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As únicas informações que o Agente Financeiro irá preencher do endereço é o Bloco / Quadra / Torre, que estarão disponíveis para selecionar e o número do Apto ou número da Casa..</a:t>
            </a:r>
          </a:p>
        </p:txBody>
      </p:sp>
      <p:sp>
        <p:nvSpPr>
          <p:cNvPr id="10" name="Texto Explicativo 1 (Borda e Ênfase) 9"/>
          <p:cNvSpPr/>
          <p:nvPr/>
        </p:nvSpPr>
        <p:spPr>
          <a:xfrm flipH="1">
            <a:off x="4400432" y="1533588"/>
            <a:ext cx="1932014" cy="820192"/>
          </a:xfrm>
          <a:prstGeom prst="accentBorderCallout1">
            <a:avLst>
              <a:gd name="adj1" fmla="val 21976"/>
              <a:gd name="adj2" fmla="val -4122"/>
              <a:gd name="adj3" fmla="val 164078"/>
              <a:gd name="adj4" fmla="val -3418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Opção 2 : selecionar o </a:t>
            </a:r>
            <a:r>
              <a:rPr lang="pt-BR" sz="1400" dirty="0">
                <a:solidFill>
                  <a:schemeClr val="tx1"/>
                </a:solidFill>
              </a:rPr>
              <a:t>imóvel </a:t>
            </a:r>
            <a:r>
              <a:rPr lang="pt-BR" sz="1400" dirty="0" smtClean="0">
                <a:solidFill>
                  <a:schemeClr val="tx1"/>
                </a:solidFill>
              </a:rPr>
              <a:t>pela lista de empreendimento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3º PASSO: INCLUSÃO DOS DADOS DA OPERAÇÃO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572528" cy="22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928669"/>
            <a:ext cx="9144000" cy="483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Dados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Subsídio</a:t>
            </a:r>
          </a:p>
        </p:txBody>
      </p:sp>
      <p:sp>
        <p:nvSpPr>
          <p:cNvPr id="7" name="Texto Explicativo 1 (Borda e Ênfase) 6"/>
          <p:cNvSpPr/>
          <p:nvPr/>
        </p:nvSpPr>
        <p:spPr>
          <a:xfrm>
            <a:off x="5592444" y="1638189"/>
            <a:ext cx="3239493" cy="611643"/>
          </a:xfrm>
          <a:prstGeom prst="accentBorderCallout1">
            <a:avLst>
              <a:gd name="adj1" fmla="val 21976"/>
              <a:gd name="adj2" fmla="val -4122"/>
              <a:gd name="adj3" fmla="val 86318"/>
              <a:gd name="adj4" fmla="val -5225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Valor de Venda: </a:t>
            </a:r>
            <a:r>
              <a:rPr lang="pt-BR" sz="1400" dirty="0">
                <a:solidFill>
                  <a:schemeClr val="tx1"/>
                </a:solidFill>
              </a:rPr>
              <a:t>Checa com Tabela Casa Paulista, associada à Tabela da </a:t>
            </a:r>
            <a:r>
              <a:rPr lang="pt-BR" sz="1400" dirty="0" err="1">
                <a:solidFill>
                  <a:schemeClr val="tx1"/>
                </a:solidFill>
              </a:rPr>
              <a:t>CirCEF</a:t>
            </a: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851.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8" name="Texto Explicativo 1 (Borda e Ênfase) 7"/>
          <p:cNvSpPr/>
          <p:nvPr/>
        </p:nvSpPr>
        <p:spPr>
          <a:xfrm>
            <a:off x="5873064" y="3527465"/>
            <a:ext cx="2963508" cy="1991025"/>
          </a:xfrm>
          <a:prstGeom prst="accentBorderCallout1">
            <a:avLst>
              <a:gd name="adj1" fmla="val 21976"/>
              <a:gd name="adj2" fmla="val -4122"/>
              <a:gd name="adj3" fmla="val -15821"/>
              <a:gd name="adj4" fmla="val -6670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Subsídio Casa Paulista: Verifica município e Renda Familiar.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Atribui o valor do subsídio será calculado pelo sistema, relacionando o Município do Imóvel e a Renda Familiar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994664" y="4298728"/>
            <a:ext cx="3865873" cy="18614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Todos os campos devem ser informados pela CAIXA.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prstClr val="black"/>
                </a:solidFill>
              </a:rPr>
              <a:t>O Campo “FGTS” refere-se aos recursos da conta vinculada do trabalhador que está sendo utilizado para a aquisição da moradia.</a:t>
            </a:r>
            <a:endParaRPr lang="pt-BR" sz="1600" dirty="0">
              <a:solidFill>
                <a:prstClr val="black"/>
              </a:solidFill>
            </a:endParaRPr>
          </a:p>
        </p:txBody>
      </p:sp>
      <p:cxnSp>
        <p:nvCxnSpPr>
          <p:cNvPr id="11" name="Conector Angulado 10"/>
          <p:cNvCxnSpPr>
            <a:stCxn id="9" idx="1"/>
          </p:cNvCxnSpPr>
          <p:nvPr/>
        </p:nvCxnSpPr>
        <p:spPr>
          <a:xfrm rot="10800000">
            <a:off x="488676" y="3983825"/>
            <a:ext cx="505989" cy="1245631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3º PASSO: INCLUSÃO DOS DADOS DA OPERAÇÃO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86842" cy="137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1000107"/>
            <a:ext cx="9144000" cy="411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Dados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 Instituição Financeira (Análise de Crédito)</a:t>
            </a:r>
          </a:p>
        </p:txBody>
      </p:sp>
      <p:sp>
        <p:nvSpPr>
          <p:cNvPr id="5" name="Retângulo de cantos arredondados 8"/>
          <p:cNvSpPr/>
          <p:nvPr/>
        </p:nvSpPr>
        <p:spPr>
          <a:xfrm>
            <a:off x="1664044" y="5562368"/>
            <a:ext cx="5815385" cy="773829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Os dados da Instituição Financeira [CAIXA] são carregados de acordo com o usuário que acessou o sistema para a emissão do Cheque Moradia.</a:t>
            </a:r>
          </a:p>
        </p:txBody>
      </p:sp>
      <p:sp>
        <p:nvSpPr>
          <p:cNvPr id="8" name="Texto Explicativo 1 (Borda e Ênfase) 7"/>
          <p:cNvSpPr/>
          <p:nvPr/>
        </p:nvSpPr>
        <p:spPr>
          <a:xfrm>
            <a:off x="3288091" y="3713349"/>
            <a:ext cx="1993846" cy="994550"/>
          </a:xfrm>
          <a:prstGeom prst="accentBorderCallout1">
            <a:avLst>
              <a:gd name="adj1" fmla="val 21976"/>
              <a:gd name="adj2" fmla="val -4122"/>
              <a:gd name="adj3" fmla="val -57431"/>
              <a:gd name="adj4" fmla="val -1515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1"/>
                </a:solidFill>
              </a:rPr>
              <a:t>VOLTAR:</a:t>
            </a:r>
            <a:r>
              <a:rPr lang="pt-BR" sz="1400" dirty="0">
                <a:solidFill>
                  <a:schemeClr val="tx1"/>
                </a:solidFill>
              </a:rPr>
              <a:t> Retorna para a tela anterior.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Cheque será destravado.</a:t>
            </a:r>
          </a:p>
        </p:txBody>
      </p:sp>
      <p:sp>
        <p:nvSpPr>
          <p:cNvPr id="9" name="Texto Explicativo 1 (Borda e Ênfase) 8"/>
          <p:cNvSpPr/>
          <p:nvPr/>
        </p:nvSpPr>
        <p:spPr>
          <a:xfrm>
            <a:off x="6036681" y="3599046"/>
            <a:ext cx="2450742" cy="1209142"/>
          </a:xfrm>
          <a:prstGeom prst="accentBorderCallout1">
            <a:avLst>
              <a:gd name="adj1" fmla="val 21976"/>
              <a:gd name="adj2" fmla="val -4122"/>
              <a:gd name="adj3" fmla="val -35252"/>
              <a:gd name="adj4" fmla="val -1969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2651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1"/>
                </a:solidFill>
              </a:rPr>
              <a:t>SALVAR: </a:t>
            </a:r>
            <a:r>
              <a:rPr lang="pt-BR" sz="1400" dirty="0">
                <a:solidFill>
                  <a:schemeClr val="tx1"/>
                </a:solidFill>
              </a:rPr>
              <a:t>Clicar ao final da Inclusão dos dados.</a:t>
            </a:r>
          </a:p>
          <a:p>
            <a:pPr marL="2651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tx1"/>
                </a:solidFill>
              </a:rPr>
              <a:t>Ao “SALVAR” será aberta tela para confirmação dos dados.</a:t>
            </a:r>
          </a:p>
        </p:txBody>
      </p:sp>
      <p:sp>
        <p:nvSpPr>
          <p:cNvPr id="10" name="Retângulo de cantos arredondados 8"/>
          <p:cNvSpPr/>
          <p:nvPr/>
        </p:nvSpPr>
        <p:spPr>
          <a:xfrm>
            <a:off x="132652" y="3999393"/>
            <a:ext cx="2236647" cy="1144671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t-BR" sz="1400" dirty="0" smtClean="0">
                <a:solidFill>
                  <a:prstClr val="black"/>
                </a:solidFill>
              </a:rPr>
              <a:t>N.° </a:t>
            </a:r>
            <a:r>
              <a:rPr lang="pt-BR" sz="1400" dirty="0">
                <a:solidFill>
                  <a:prstClr val="black"/>
                </a:solidFill>
              </a:rPr>
              <a:t>Controle da Instituição Financeira: 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Indicador para controle das operações concedidas.</a:t>
            </a:r>
          </a:p>
        </p:txBody>
      </p:sp>
      <p:cxnSp>
        <p:nvCxnSpPr>
          <p:cNvPr id="11" name="Conector de seta reta 9"/>
          <p:cNvCxnSpPr/>
          <p:nvPr/>
        </p:nvCxnSpPr>
        <p:spPr>
          <a:xfrm rot="5400000" flipH="1" flipV="1">
            <a:off x="160513" y="3411331"/>
            <a:ext cx="110767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3º PASSO: INCLUSÃO DOS DADOS DA OPERAÇÃO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146" y="1214422"/>
            <a:ext cx="7280192" cy="51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de cantos arredondados 8"/>
          <p:cNvSpPr/>
          <p:nvPr/>
        </p:nvSpPr>
        <p:spPr>
          <a:xfrm>
            <a:off x="7481034" y="2240434"/>
            <a:ext cx="1574289" cy="3257294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Até a confirmação dos dados inseridos, o tempo de 20 minutos para a conclusão do processo continua sendo contado.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3º PASSO: INCLUSÃO DOS DADOS DA OPERAÇÃO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731767"/>
            <a:ext cx="9144000" cy="482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Confirmação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dos Dados</a:t>
            </a:r>
          </a:p>
        </p:txBody>
      </p:sp>
    </p:spTree>
    <p:extLst>
      <p:ext uri="{BB962C8B-B14F-4D97-AF65-F5344CB8AC3E}">
        <p14:creationId xmlns:p14="http://schemas.microsoft.com/office/powerpoint/2010/main" val="10196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2" y="2000240"/>
            <a:ext cx="9075028" cy="143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928669"/>
            <a:ext cx="9144000" cy="482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Confirmação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dos Dados</a:t>
            </a:r>
          </a:p>
        </p:txBody>
      </p:sp>
      <p:cxnSp>
        <p:nvCxnSpPr>
          <p:cNvPr id="23" name="Conector de seta reta 9"/>
          <p:cNvCxnSpPr/>
          <p:nvPr/>
        </p:nvCxnSpPr>
        <p:spPr>
          <a:xfrm rot="5400000" flipH="1" flipV="1">
            <a:off x="3214678" y="3714752"/>
            <a:ext cx="71438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8"/>
          <p:cNvSpPr/>
          <p:nvPr/>
        </p:nvSpPr>
        <p:spPr>
          <a:xfrm>
            <a:off x="2357422" y="4071942"/>
            <a:ext cx="4251986" cy="2307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>
              <a:spcAft>
                <a:spcPts val="600"/>
              </a:spcAft>
            </a:pPr>
            <a:r>
              <a:rPr lang="pt-BR" sz="1400" b="1" dirty="0">
                <a:solidFill>
                  <a:schemeClr val="tx1"/>
                </a:solidFill>
              </a:rPr>
              <a:t>Após conferir os dados incluídos: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Ativar a “declaração” de conformidade.</a:t>
            </a:r>
          </a:p>
          <a:p>
            <a:pPr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</a:rPr>
              <a:t>Após acionar o botão </a:t>
            </a:r>
            <a:r>
              <a:rPr lang="pt-BR" sz="1400" b="1" dirty="0">
                <a:solidFill>
                  <a:schemeClr val="tx1"/>
                </a:solidFill>
              </a:rPr>
              <a:t>CONFIRMAR: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 </a:t>
            </a:r>
            <a:r>
              <a:rPr lang="pt-BR" sz="1400" b="1" dirty="0" smtClean="0">
                <a:solidFill>
                  <a:schemeClr val="tx1"/>
                </a:solidFill>
              </a:rPr>
              <a:t>IMPRIMIR CHEQUE </a:t>
            </a:r>
            <a:r>
              <a:rPr lang="pt-BR" sz="1400" dirty="0" smtClean="0">
                <a:solidFill>
                  <a:schemeClr val="tx1"/>
                </a:solidFill>
              </a:rPr>
              <a:t>será habilitado para impressão do cheque em formato PDF, </a:t>
            </a:r>
            <a:r>
              <a:rPr lang="pt-BR" sz="1400" dirty="0">
                <a:solidFill>
                  <a:schemeClr val="tx1"/>
                </a:solidFill>
              </a:rPr>
              <a:t>podendo ser impresso ou salvo.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Com a geração do Cheque a Instituição Financeira tem até </a:t>
            </a:r>
            <a:r>
              <a:rPr lang="pt-BR" sz="1400" b="1" u="sng" dirty="0">
                <a:solidFill>
                  <a:schemeClr val="tx1"/>
                </a:solidFill>
              </a:rPr>
              <a:t>15 (dias) para fazer os ajustes</a:t>
            </a:r>
            <a:r>
              <a:rPr lang="pt-BR" sz="1400" b="1" dirty="0">
                <a:solidFill>
                  <a:schemeClr val="tx1"/>
                </a:solidFill>
              </a:rPr>
              <a:t> </a:t>
            </a:r>
            <a:r>
              <a:rPr lang="pt-BR" sz="1400" dirty="0">
                <a:solidFill>
                  <a:schemeClr val="tx1"/>
                </a:solidFill>
              </a:rPr>
              <a:t>necessários nas informações prestadas.</a:t>
            </a:r>
          </a:p>
        </p:txBody>
      </p:sp>
      <p:cxnSp>
        <p:nvCxnSpPr>
          <p:cNvPr id="18" name="Conector de seta reta 9"/>
          <p:cNvCxnSpPr/>
          <p:nvPr/>
        </p:nvCxnSpPr>
        <p:spPr>
          <a:xfrm rot="10800000">
            <a:off x="6143636" y="3357562"/>
            <a:ext cx="857256" cy="785818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9"/>
          <p:cNvCxnSpPr/>
          <p:nvPr/>
        </p:nvCxnSpPr>
        <p:spPr>
          <a:xfrm flipV="1">
            <a:off x="1214414" y="3357562"/>
            <a:ext cx="0" cy="75600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8"/>
          <p:cNvSpPr/>
          <p:nvPr/>
        </p:nvSpPr>
        <p:spPr>
          <a:xfrm>
            <a:off x="6786578" y="4071942"/>
            <a:ext cx="1993846" cy="10866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b="1" u="sng" dirty="0">
                <a:solidFill>
                  <a:schemeClr val="tx1"/>
                </a:solidFill>
              </a:rPr>
              <a:t>CANCELAR</a:t>
            </a:r>
          </a:p>
          <a:p>
            <a:pPr algn="ctr"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</a:rPr>
              <a:t>Perde os dados incluídos e retorna para a tela inicial.</a:t>
            </a:r>
          </a:p>
        </p:txBody>
      </p:sp>
      <p:sp>
        <p:nvSpPr>
          <p:cNvPr id="12" name="Retângulo de cantos arredondados 8"/>
          <p:cNvSpPr/>
          <p:nvPr/>
        </p:nvSpPr>
        <p:spPr>
          <a:xfrm>
            <a:off x="205160" y="4040789"/>
            <a:ext cx="1993846" cy="109326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1400" b="1" u="sng" dirty="0">
                <a:solidFill>
                  <a:schemeClr val="tx1"/>
                </a:solidFill>
              </a:rPr>
              <a:t>VOLTAR</a:t>
            </a:r>
          </a:p>
          <a:p>
            <a:pPr algn="ctr">
              <a:spcAft>
                <a:spcPts val="600"/>
              </a:spcAft>
            </a:pPr>
            <a:r>
              <a:rPr lang="pt-BR" sz="1400" dirty="0">
                <a:solidFill>
                  <a:schemeClr val="tx1"/>
                </a:solidFill>
              </a:rPr>
              <a:t>Retorna para a tela anterior.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3º PASSO: INCLUSÃO DOS DADOS DA OPERAÇÃO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86874" cy="269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785793"/>
            <a:ext cx="9144000" cy="43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AJUSTES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INFORMAÇÕES ou CANCELAMENTO</a:t>
            </a:r>
            <a:endParaRPr lang="pt-BR" sz="2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de cantos arredondados 8"/>
          <p:cNvSpPr/>
          <p:nvPr/>
        </p:nvSpPr>
        <p:spPr>
          <a:xfrm>
            <a:off x="1430613" y="4102450"/>
            <a:ext cx="6394839" cy="20038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Informar “Evento</a:t>
            </a:r>
            <a:r>
              <a:rPr lang="pt-BR" sz="1600" dirty="0" smtClean="0">
                <a:solidFill>
                  <a:prstClr val="black"/>
                </a:solidFill>
              </a:rPr>
              <a:t>”, “Programa” </a:t>
            </a:r>
            <a:r>
              <a:rPr lang="pt-BR" sz="1600" dirty="0">
                <a:solidFill>
                  <a:prstClr val="black"/>
                </a:solidFill>
              </a:rPr>
              <a:t>e “CPF”. Após clicar em “</a:t>
            </a:r>
            <a:r>
              <a:rPr lang="pt-BR" sz="1600" b="1" dirty="0">
                <a:solidFill>
                  <a:prstClr val="black"/>
                </a:solidFill>
              </a:rPr>
              <a:t>PESQUISAR</a:t>
            </a:r>
            <a:r>
              <a:rPr lang="pt-BR" sz="1600" dirty="0">
                <a:solidFill>
                  <a:prstClr val="black"/>
                </a:solidFill>
              </a:rPr>
              <a:t>”.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Serão apresentados os dados do beneficiário e o status do cheque emitido.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Clicar no botão          [Solicitar Destravar Cheque</a:t>
            </a:r>
            <a:r>
              <a:rPr lang="pt-BR" sz="1600" dirty="0" smtClean="0">
                <a:solidFill>
                  <a:prstClr val="black"/>
                </a:solidFill>
              </a:rPr>
              <a:t>].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Clicar no botão          [Solicitar Cancelar Cheque].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</a:rPr>
              <a:t>Clicar no botão          [Imprimir Cheque].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638" y="4992783"/>
            <a:ext cx="28135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209" y="5284590"/>
            <a:ext cx="20222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435" y="5638817"/>
            <a:ext cx="25497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OUTRAS AÇÕES CHEQUE MORADIA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505795" cy="36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785794"/>
            <a:ext cx="9144000" cy="433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AJUSTES DE INFORMAÇÕES ou CANCELAMENTO</a:t>
            </a:r>
            <a:endParaRPr lang="pt-BR" sz="2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de cantos arredondados 8"/>
          <p:cNvSpPr/>
          <p:nvPr/>
        </p:nvSpPr>
        <p:spPr>
          <a:xfrm>
            <a:off x="1122103" y="5136793"/>
            <a:ext cx="6913245" cy="1255694"/>
          </a:xfrm>
          <a:prstGeom prst="roundRect">
            <a:avLst>
              <a:gd name="adj" fmla="val 0"/>
            </a:avLst>
          </a:prstGeom>
          <a:solidFill>
            <a:srgbClr val="FDF3ED"/>
          </a:solidFill>
          <a:ln w="12700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Campo “Justificativa”: Detalhar o motivo do pedido.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Após acionar o botão “</a:t>
            </a:r>
            <a:r>
              <a:rPr lang="pt-BR" sz="1600" b="1" dirty="0">
                <a:solidFill>
                  <a:prstClr val="black"/>
                </a:solidFill>
              </a:rPr>
              <a:t>Enviar</a:t>
            </a:r>
            <a:r>
              <a:rPr lang="pt-BR" sz="1600" dirty="0">
                <a:solidFill>
                  <a:prstClr val="black"/>
                </a:solidFill>
              </a:rPr>
              <a:t>”.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Será exibida a mensagem: “Solicitação de </a:t>
            </a:r>
            <a:r>
              <a:rPr lang="pt-BR" sz="1600" dirty="0" err="1" smtClean="0">
                <a:solidFill>
                  <a:prstClr val="black"/>
                </a:solidFill>
              </a:rPr>
              <a:t>destravamento</a:t>
            </a:r>
            <a:r>
              <a:rPr lang="pt-BR" sz="1600" dirty="0" smtClean="0">
                <a:solidFill>
                  <a:prstClr val="black"/>
                </a:solidFill>
              </a:rPr>
              <a:t>/cancelamento </a:t>
            </a:r>
            <a:r>
              <a:rPr lang="pt-BR" sz="1600" dirty="0">
                <a:solidFill>
                  <a:prstClr val="black"/>
                </a:solidFill>
              </a:rPr>
              <a:t>realizada com sucesso!”</a:t>
            </a:r>
          </a:p>
        </p:txBody>
      </p:sp>
      <p:sp>
        <p:nvSpPr>
          <p:cNvPr id="13" name="Seta em curva para a esquerda 7"/>
          <p:cNvSpPr/>
          <p:nvPr/>
        </p:nvSpPr>
        <p:spPr>
          <a:xfrm>
            <a:off x="7643834" y="3000372"/>
            <a:ext cx="321600" cy="93600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OUTRAS AÇÕES CHEQUE MORADIA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785794"/>
            <a:ext cx="9144000" cy="433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AJUSTES DE INFORMAÇÕES ou CANCELAMENTO</a:t>
            </a:r>
            <a:endParaRPr lang="pt-BR" sz="2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de cantos arredondados 8"/>
          <p:cNvSpPr/>
          <p:nvPr/>
        </p:nvSpPr>
        <p:spPr>
          <a:xfrm>
            <a:off x="1343773" y="3781211"/>
            <a:ext cx="6481679" cy="2449115"/>
          </a:xfrm>
          <a:prstGeom prst="roundRect">
            <a:avLst>
              <a:gd name="adj" fmla="val 0"/>
            </a:avLst>
          </a:prstGeom>
          <a:solidFill>
            <a:srgbClr val="FDF3ED"/>
          </a:solidFill>
          <a:ln w="12700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A solicitação de alteração será encaminhada à Casa Paulista, por </a:t>
            </a:r>
            <a:r>
              <a:rPr lang="pt-BR" sz="1600" dirty="0" smtClean="0">
                <a:solidFill>
                  <a:prstClr val="black"/>
                </a:solidFill>
              </a:rPr>
              <a:t>e-mail</a:t>
            </a:r>
            <a:r>
              <a:rPr lang="pt-BR" sz="1600" dirty="0">
                <a:solidFill>
                  <a:prstClr val="black"/>
                </a:solidFill>
              </a:rPr>
              <a:t>, para análise e decisão.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A Casa Paulista verificará a adequação da solicitação e se o ajuste afetará a disponibilidade de recursos.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Após análise e decisão encaminhará notificação para o </a:t>
            </a:r>
            <a:r>
              <a:rPr lang="pt-BR" sz="1600" dirty="0" smtClean="0">
                <a:solidFill>
                  <a:prstClr val="black"/>
                </a:solidFill>
              </a:rPr>
              <a:t>e-mail </a:t>
            </a:r>
            <a:r>
              <a:rPr lang="pt-BR" sz="1600" dirty="0">
                <a:solidFill>
                  <a:prstClr val="black"/>
                </a:solidFill>
              </a:rPr>
              <a:t>do solicitante.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Somente o usuário que solicitou o </a:t>
            </a:r>
            <a:r>
              <a:rPr lang="pt-BR" sz="1600" dirty="0" err="1">
                <a:solidFill>
                  <a:prstClr val="black"/>
                </a:solidFill>
              </a:rPr>
              <a:t>destravamento</a:t>
            </a:r>
            <a:r>
              <a:rPr lang="pt-BR" sz="1600" dirty="0">
                <a:solidFill>
                  <a:prstClr val="black"/>
                </a:solidFill>
              </a:rPr>
              <a:t> é que poderá alterar os dados da operação.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OUTRAS AÇÕES CHEQUE MORADIA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539169" cy="15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1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54" y="2182494"/>
            <a:ext cx="9013648" cy="27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de cantos arredondados 8"/>
          <p:cNvSpPr/>
          <p:nvPr/>
        </p:nvSpPr>
        <p:spPr>
          <a:xfrm>
            <a:off x="3376246" y="5454223"/>
            <a:ext cx="4659170" cy="1255694"/>
          </a:xfrm>
          <a:prstGeom prst="roundRect">
            <a:avLst>
              <a:gd name="adj" fmla="val 0"/>
            </a:avLst>
          </a:prstGeom>
          <a:solidFill>
            <a:srgbClr val="FDF3ED"/>
          </a:solidFill>
          <a:ln w="12700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Acionar o botão        [Editar].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A tela com os dados da operação será aberta para os ajustes necessários.</a:t>
            </a:r>
          </a:p>
          <a:p>
            <a:pPr marL="355600" indent="-1857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Concluído o ajuste o Cheque Moradia será reemitido.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785793"/>
            <a:ext cx="9144000" cy="328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AJUSTES DE INFORMAÇÕES ou CANCELAMENTO</a:t>
            </a:r>
            <a:endParaRPr lang="pt-BR" sz="2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de cantos arredondados 8"/>
          <p:cNvSpPr/>
          <p:nvPr/>
        </p:nvSpPr>
        <p:spPr>
          <a:xfrm>
            <a:off x="140680" y="1254516"/>
            <a:ext cx="8905846" cy="8250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56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No menu “Status Cheques” é possível verificar a situação e obter detalhes de cada solicitação feita.</a:t>
            </a:r>
          </a:p>
          <a:p>
            <a:pPr marL="4556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Deve ser selecionado o “Evento”: Campos “CPF” e “Status” são opcionais.</a:t>
            </a:r>
          </a:p>
        </p:txBody>
      </p:sp>
      <p:cxnSp>
        <p:nvCxnSpPr>
          <p:cNvPr id="5" name="Conector de seta reta 9"/>
          <p:cNvCxnSpPr/>
          <p:nvPr/>
        </p:nvCxnSpPr>
        <p:spPr>
          <a:xfrm>
            <a:off x="975123" y="2973860"/>
            <a:ext cx="400494" cy="5760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28" y="5573525"/>
            <a:ext cx="251225" cy="252000"/>
          </a:xfrm>
          <a:prstGeom prst="rect">
            <a:avLst/>
          </a:prstGeom>
        </p:spPr>
      </p:pic>
      <p:cxnSp>
        <p:nvCxnSpPr>
          <p:cNvPr id="9" name="Conector Angulado 8"/>
          <p:cNvCxnSpPr>
            <a:stCxn id="8" idx="3"/>
          </p:cNvCxnSpPr>
          <p:nvPr/>
        </p:nvCxnSpPr>
        <p:spPr>
          <a:xfrm flipV="1">
            <a:off x="8035419" y="5002394"/>
            <a:ext cx="733446" cy="1079676"/>
          </a:xfrm>
          <a:prstGeom prst="bentConnector2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OUTRAS AÇÕES CHEQUE MORADIA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_nossacasa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5077192" cy="3589773"/>
          </a:xfrm>
          <a:prstGeom prst="rect">
            <a:avLst/>
          </a:prstGeom>
        </p:spPr>
      </p:pic>
      <p:sp>
        <p:nvSpPr>
          <p:cNvPr id="16386" name="AutoShape 2" descr="data:image/jpg;base64,%20/9j/4AAQSkZJRgABAQEAYABgAAD/2wBDAAUDBAQEAwUEBAQFBQUGBwwIBwcHBw8LCwkMEQ8SEhEPERETFhwXExQaFRERGCEYGh0dHx8fExciJCIeJBweHx7/2wBDAQUFBQcGBw4ICA4eFBEUHh4eHh4eHh4eHh4eHh4eHh4eHh4eHh4eHh4eHh4eHh4eHh4eHh4eHh4eHh4eHh4eHh7/wAARCADwAK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g0AIelN78Ypd3HJxXL+J/GWl6MGiDi4uccRoc4Pue1c2JxVLDQc6skl5m1DD1K81GnG7OknmjgjMkrqiDqWOAK4PxV8Qre1LWujKLiccGU/cX/ABrh/EXibVdblb7RMY4O0KHAx7+tYyjbwBgV8JmnFk53p4VWXd7/ACPr8v4bhC08S7vt0+Z6R4X+IoYrb63GEJOBMg4/EV6HZ3dveQrLbSpKjDIKnNfOhH41paDrmp6JLvsZ2EeeYm5U/hWeV8V1aVqeJ96Pfr/wS8w4dp1Lzw/uvt0/4B9AUVxvhbx1p2q7be6Itbo/wucBj7GuxUg98199hcXRxUFOlK6PjsRhquHnyVI2Y6iiiuowCiiigAooooAKKKKACiiigAoo7VBdXUFrE0lxIkaL1ZjgVMpKKuxpNuyJe1Zmu63p2j25lvrhI8jhc8n6VxXir4hrl7XRFDt0MzdB9K88vLq6vrlri8meeVj1Y9K+SzTiqjQvTw/vS79F/mfR5fw9VrWnW92Pbr/wDqPFPjvUNV3W2ng2lt3P8bj+lckdzMWZizHqSck/jQBzS18DjMdXxk+etK7/AC9EfY4bCUcLDlpRshAKWiiuQ6QpDS0UAVbz+EgkEHgg4IrpfCnjzVtFZYbpje2n+0fnQex71zd70FQV7WX4mrhkpU5WZNfCUcTT5Ksbo+hvDniTStehEljcKzY+aMnDL9RW0a+YrWee0nW4tJnhlU5DKa9F8I/EySMpa69HkdBOv9RX22X8RU6toV9H36HxmY8NVaV54f3l26/8E9ZpKraffWt9brPazJLGwyCpzVmvpoyUldHy8ouLsxaKKKoQUUUUANpGYKNxIA9TSSNtQsewrxzxl4v1TUL24sYWNrbRuU+Q/M2PevKzTNqWXU1OereyXU78vy6pjpuMNEt2dt4p8dabpQeC1xdXXZVPyg+5rzDXNc1TWpS19cEpn5Yl4UfhWZt6nkk9SeppQMV+bZlnmKx7cZPlj2X69z7zAZRh8GrxV5d3+nYRRinUUV4p6YUUUUAFFFFABRRRQBWvegqCpr3oKhr0sN/DRtHYKKKK6Ci/oWt6podwJdNuTGM5aM8o34V6t4R+Imn6oEttSxZ3fTk/Ix9jXjVIVB+vY16OBzXEYN2i7x7Pb/gHl4/KMNjVeStLut/+CfT0bq6hkYMD0Ip9eB+E/GeraHLHC0hurUnGyQ8j6GvdrSb7RbRTDjzEDY+or7rLcyp46LcdGt0fAZnldXL5pTd09mT0UUV6Z5gyT/Vt9DXz7rw/4nt9/wBd2/nX0FJ/q2+hr591/P8Abt9/13b+dfE8afwqfq/yPquFf4k/RFOim80ozX56fai0UUUAFFFNZgvLcfWi4h1FM8yP/noKPNj/ALwo+QD6KZ5sf94UeZH/AHx+dHyAhvegqCpbtlZRtYH6Goq9LD/w0bw2CiiiugYUUUUACf62P/eFfS2lf8gy1/65J/IV80p/rY/94V9LaV/yDLX/AK5J/IV9Zwr8VT5HxvFu1L5/oW6KKK+yPiyOT/Vt9DXzJ4muJ/8AhJNRVZDgXD4/OvpuT/Vt9DXzB4m/5GXUv+vh/wCdfI8VpOnTv3Z9lwek6tS/ZfmU/tE//PQ0faJ/+ehqOivieSPY++5Y9iT7RP8A89DR9on/AOehqOijkj2Dlj2JPtE//PQ12/wagj1HxJPBeos6LFkKwyAea4Su/wDgV/yNVx/1y/xr0cqpQljKakla55ede7gKko6Ox65/wjOh/wDQNg/75o/4RrQ/+gbB/wB8Vr0V+k/UsN/IvuR+VfWq38z+8yP+Ea0P/oGwf98Uf8I1of8A0DYP++K16KPqWG/kX3IPrVb+Z/eeQ/GbTbLTl0/7Hbxw72Odq4zXntem/Hjppv8AvGvMq/P86pxp4ycYKy0/I/R8glKWAhKTu9fzCiiivLPYCiiigAT/AFsf+8K+ltK/5Blr/wBck/kK+aU/1sf+8K+ltK/5Blr/ANck/kK+s4V+Kp8j43i3al8/0LdFFFfZHxZHJ/q2+hr5g8Tf8jLqX/Xw/wDOvp+T/Vt9DXzB4m/5GXUv+vh/518lxV/Dp+rPs+Dv4tT0X5mfRRRXxR9+FFFFABXf/An/AJGu4/65D+tcBXofwHA/4SS6Pfyh/WvSydXxtP1PJz1/8J9X0PcKKKK/UD8jCiiigDyv48dNN/3jXmVem/Hjppv+8a8yr84z7/fp/L8j9M4f/wBwh8/zCiiivIPaCiiigAT/AFsf+8K+ltK/5Blr/wBck/kK+aU/1sf+8K+ltK/5Blr/ANck/kK+s4V+Kp8j43i3al8/0LdFFFfZHxZHJ/q2+hr5g8Tf8jLqX/Xw/wDOvp+T/Vt9DXzB4m/5GXUv+vh/518lxV/Dp+rPs+Dv4tT0X5mfRRRXxR9+FFFFABXoPwLkji8Q3byyIi+UANx78159Ve8lmiQNDNJESf4DgmuzAVvYYiNS17M5MdhHjKEqF7c2lz6y+22f/P1D/wB9ij7dZ/8AP1D/AN9ivkVbu9/5/bn/AL+GkN3e5/4/bn/v4a+w/wBYP7n4ny/+pH/T78P+CfXP9oWP/P5B/wB/BR/aNh/z+2//AH8FfIonuG5N1cE/79HnXH/Pzcf990f6wv8Ak/EP9R/+nv4f8E9s+N9xbzDTzFPG+GOdrA15tuX+8v51zLSTPjfNK+OmWzilDP8A3m/OvnMe3i60qu1z6fLsp+p0I0ea9utjpNw/vL+dO3D+8v51zO5v7zfnRub+8351x/VvM7PqnmdNuH95fzo3D+8v51zO5v7zfnRub+8350fVvMPqnmdMjL5sfzL94d6+ltK50y1/65J/IV8h7nDL85+8O9fW/h//AJAtn3Pkp/6CK+o4ap8kqnyPiOMqPs40nfv+hoUUUV9afCEcn+rb6GvmDxN/yMupf9fD/wA6+n5P9W30NfMHib/kZdS/6+H/AJ18lxV/Dp+rPs+Dv4tT0X5mfRRRXxR9+FFFFABVbUP9Uv1qzVbUP9Uv1rWj8aKh8SKdFFFekdQUUUUDCiiigAooooAKKKKAEP3l/wB4V9c+H/8AkCWX/XBP/QRXyMfvL/vCvrnw/wD8gSy/64J/6CK+j4f+Ofoj4Ljj4KXq/wBDQooor6g/PSOT/Vt9DXzB4m/5GXUv+vh/519Pyf6tvoa+X/E5x4l1HKt/x8P0U+tfJ8UpunTt3Z9lwc0qtT0X5lCim7v9l/8Avg0bv9l/++DXxfK+x99zLuOopu7/AGX/AO+DRu/2X/74NFn2C67jqrah/ql+tT7v9l/++DVbUD+7X5X6/wBw1pRT9otC4Ncy1KtFIG/2X/74NH/AW/74NejZ9jquu4tFJ/wFv++DS/8AAW/74NFn2C67hRR/wFv++DR/wFv++DRZ9guu4UUf8Bf/AL4NH/AX/wC+DRZ9guu4UUf8Bf8A74NH/AX/AO+DRZ9guu4h+8v+8K+ufD//ACBLL/rgn/oIr5GJ+Zfkf7w/gNfXGgf8gSyHfyF/9BFfR8PpqVT5HwfG8k4UrPq/0NGiiivqD8+GNVCTRtKkkZ5NPgZmOSSgyTT9aN+umTNpixtdhf3av0JrwHx7r3xB0+9httb1FbZ3AZUtTt/UV5+OxVPDpOcb/I9jKMtq46bjSqKL9dfuPeRoekD/AJh9v/3wKX+w9H/6B1uf+ACvMfP+J3ijT4l0+GLSbMxKu+Rv3j8fe9a47xFH8QvBt1FdXuq3LIW+WTzS6MfQiuWrjaUFzexbj3sehhsmrVpOn9Zip9rs9/8A7D0f/oH23/fAoGh6P/0Drf8A74FZHw08SN4o8MQ6hKoW4U+XMB03DqRV7xh4gs/DWiy6leHhR8id3b0Fd0fq8qXtLK2/Q8aUMXGu8Pd897Wu9yddE0dv+Yfb/wDfAo/sPRyP+QbbH6oDXjujX3jn4j38j29+2laWj/ei4IHoD3rV1zwX400K3OpaL4pvL2SIbmhlJIYd644YmE4ucKN4rroerPLZUpqlVxKjN9Lv8XsemHQdEHXTLb/v2KQaDov/AEC7b/v2K4n4U/ERvEEjaRrAWHU0HHYP/wDXrsfGGuQ+HPD9zqs43iJflT1b0rrpVcPUpe1ilb0PPxGGx1DELDyb5n5vW+xP/wAI/ouM/wBmW/8A37FJ/YGi9f7Ntv8Av2K8j8KReMviK0+pXGvy6XZK5RVt+Mn0ql440/xZ4CuLO8j8UXV5BNLsAkJIB+lcjxkFD2nsvd76Hpxyqo631d4m1Ttr919j2k6Bon/QMtv+/YoOg6IR/wAgy2z/ALgoGpJa+G11S8bIS3WWQj/dBNeP6Pqni74la7cx2eqNpOmQEjMX3uvT3ror16VJxioXctlocWDwmJxCnOVTlhDdts9g/sHROn9m2uf9wUf2Bon/AEDLb/v2K8g8c+GvFPhHSW1i18X3tzFEfmWQnj0r1L4e6hc6p4QsL68kEs8keWYDrSo1ozqOlKnytK/QeLw1SjQjiKdfni3bqtfmXDoGi44022/74FH9haLjnTLb3PlivJ/HvxI1W68Snw74ekS1QSCF52GSxPp6Vqv8N/FUkHn/APCcX5nK5C9BurJYuE5ONKnzW32N3ltejCEsVX5ObVXu9PlseiDQNFHP9m23/fArRSNVAVQAuMAAdBXhXgDxl4i0Xxl/wjevXLXMRmMLF+WDZwGz6V7vz68V04PEU8RFygrdGcWa4Gvg6ijVlzJq6d7pofRRRXaeUJXgX7RH/I02H/XOvfRXgf7Q/wDyNVj/ALgryc5/3b5o+k4U/wCRgvR/ke2+H/8AkBWH/XvH/wCgiuO+O0SSeBLhnAJUgg+hrsvD3/ICsP8Ar3T/ANBFch8c/wDkRLoe4/mK6MWr4SXocOWt/wBpU7fzfqYv7NzN/wAIxfAnIF0+P0rnf2jtSlfW7LTgSI40MhGeGPGK6H9m7/kWb7/r6eua/aNspY/EVnfEfu5omUHHQjFeRWcv7Kjby/M+nwqh/rHPm87etj1L4WadHpvgjToUTazR7245JJJrqHXcpU9CP0rnfhrex3/grTLhGB/dAH8CRXRlv5Gvdw3KqMOXayPjce5vFVHPfmf5nzN4yU+Hfim89qTGI7pJcLxwxya9l+J2lXXiPwA8dku+cosqp/eOOn614z8Q5G1f4nSW9vly1wkC455zg19C3WpWGg6XanU7lIE2rGGY4y2OleLgIRm68L+7c+tzqpOlHB1Yq9RK/rax4V8MPHjeEHl0rU7ZxavIS2Rh426flxXscNx4V8cafGu+C/jQh9hPzKai8UeBvDfieLz7i1VJ2GVuIuG/PvXiPirQ9X+HPiG3ntrxthYvDKvG5R1VqOavgIctRKVMShgs6qudFunX39WfQfifTDf+Fr3SrXCmS3McftxxXz94E8TX/gDX7m2v7J9jttniYYYHPUV77pWvW8nhW31u+dYI2iDSM3QHvVTWfD3hrxnpi3E8EVzHIv7udPvY9Qa68Xh3XcKtGVpLb0PMyzHxwcKmGxcHKnJ6900Q6Zr/AIV8baa1n50VwkgG+3c4aui06yttPsUs7OIRQRjaqL2FfPPxD8EX3gieLVNOvpWtS/7uTPzo3ue9exfD/wARS6n4Bi1jUP8AWRxt5hHfb1NPCYuUqrp142ml+AZnlcKeHjXwlTmpSe3Zial4J8IpqR1m6tYoZQ/mFy2BuqPVfiT4XsZDbw3b3s2ceXbqWOa8m0651f4meNPsl9fyw2IJbyo2IUIDjH1r2/w94T8P6HCI9P06CNgAC+3LH3JNThqs67k8PFRjfV9x4/DU8GoQxs5TnbRdEvU+f9Uvf7Q+Kcd99lltDJcxnypBhgM9a+m4P9Sn+6P5V85+Nl2/GsjHHnwY7V9GQH9xH2+UfyrPKE1Oqn/MdPEzTo4ZxWnL/kS0UUV7h8iUdXvo9N06a+lR3SJdxVBkn6Cvnb4n61ceK9ahvbLSb2OKJABviIJNfSbKGTay5BGCD0qJbS1A4t4h/wABFcGOwc8THk5rL0PYyjM6eX1PaunzS6a9DkPhz4vh1y2j037Bd2txbwqG82PAOABwa5b4zeKI7yyu/Ddrpl7LMrANJ5Z2evBr1mOGGMlo4kQkclVAJoNrbtIXaCMuepKgk0VMNVnQ9lz+TdugqGPw9HGfWFS0WqV+p4b8G/E//CNW0mlX2l3xNzc7kkWIkZY9/pXqXj3wzbeLNAazk+SYfPC5HKt2rfFra7wwt4ww5ztHFTEDrRh8F7Oj7GbvEMbmvt8UsVRjySvd631PCPCOreIvhtdy6XrWl3E+msxZZIlyF9xW7r/xWW+s2tPDGl3tzdyqVDGI/JnvXq00EMw2zRJIvowzUUFhZQvvhtYoz6qgFZxwVanHkp1Pd9Njoq5tha9T29ajefXXRv0PLPhN8Pby11H/AISTxEv+lkloojyVJOcn3rR/aDsbm+8I262trLcvHcqxCLuIGDXpeOcZprIrrtkAYHsa0WAhHDujF77s55ZzWqY2OLqatbLol2PJvDHxX0y00mCz1ayvoLiFApxGTuxWH4m/tr4n+IrOOx0u4tNKtjzNMpUsD1P6V7a+m6ex3NZW5PqYxU8UccSbIY1QeirisngatSKp1Z3j5I6I5vh6FR18PStPWzbulc434h6U0XwzuNLsrdp/LgCKirkkgVw3w4+Itp4b8O2+h6zp15D9mUqjiMnI69Pxr20DcCGAINVn0+xdsvaQMfdAa0q4SbqqpTlaytaxhh8ypfV5UMRDmTfNe9nc8Y8da5qnxEMGi+H9JuVtN4Z55kKg16f4Z8NxaT4Oj0EuWXyish9Setb8MENuu2GJIx6KuKeenXFVRwnJOVSo7yat8iMVmntKUKFGPLCLv317s+aLW38Q/Dvxe1w2nyyxq7YKrlJEJyOfXpXotr8RPEWuBYPD/he4ErYBlnBEaf416dNBDMMTRRyf7wzTYYYoVKxRog9FXArnoZdUo3jCo+U7cXnlHFqM61FOola99H8j5r8VWWvaZ4/F7q1vLeXCvHNJJDH8rd8D6V7x4J8TW/iSyd4LS5tvJwrLNHt5x2rdeCGRt0kSM3qRk06OGKIERxrHnk7RjNaYTAyw85SjK6k7mOZZxHHUIU507SirJp/oTUUUV6R4Y0msjxR4g0/w7pb32oTBFA+Vf4nPoBWqSFTceABzmvmb4t+IbjxB4snhicm3tm8mFM8Fu5xXnZjjfqtO61b2PayLKv7SxHLJ2itWzp5PiB408Xam9n4Xsxbwqfvd1HqT0H0qzq2nfFfSrB9Sk18yqg3OgPQV6D8MvDtv4e8L20KRjz5VEkz4+YsRWx4ls5tQ0K7s7fAlljKqT0zXNDBVZ0uepN8zVzvq5th6WJVKhRiqadtVe/d3PKfhz8Vr271ODS9eVGE52xTr6+hr2OeeOC3aaaQJGi7mY9AK+fvC3wt8VR+IrRr6CCC2gmWRpVk3E4OeMiva/GOm3WqeFb3TLOQJPLCUjZvXHenl1TE+wl7ZO627snPqOX/W4fVpKz3tstTzXxL8Wb671P8AsvwrZpJI7+XHLJ0Y+1MfTPjFcr539pLDu52K44rM8J/C/wAV6b4msLy5jtfJgl3OVlBOMHnpXvSjAxWeFoV8VzSxDceyTsdOY4vBZc4QwMYTVtW9T55Pjzx54X1X7JrTmdkbLRy8ll9VNe3+EtctfEWhQaran5JV5Xup715h+0hZoo0u9CjflkLDrzjH1rR/ZwkdvDd/EXJSO4AQegIyanB1atDGSw8pXj0b+8vNMPh8VlUMdCCjO+ttt7Hqc0iRRtJIwVVBLH0FeM+K/ilqt/rP9j+EbYOS/liUjJc+ox0Fei/EmSaHwVqckLEP5WMjtzg14V8FtQsdN8a20uoMqLJGUR26BiOK1zLFTjVhRi7KXUwyDL6UsNVxc487htHztfU7GTR/jA1uLn+2Dvxnyg3P0qn4M8c+MLfxtaeHtbZZGllMcyyD5h8ueMV7kCHAKkEEcEV5vq3gHULn4o23iiC4iW1Rtzp3J24orYKpScJUZN6q6vfQWEzXD4iNWniqcV7rs0ra9Eelk8V5j8R/ilb6Dcvp2lxLdXicSMfuRn39a9JnRpIHRGwxUgGvn7xB8KfGFzqt9NCLWVZpGdXMvOCeM8VvmVXEwglQWr/A48gw+Bq1nLGSSS6PqbVsPi7rcC3kF0llFJ8yqpwMfnWNreufEzwjcRnVbySSNjhWc7kb8ule66FbzWmkWltNjzI4grY6ZxXLfGq0S68A32VBeLaynuPmFc2IwMo0XUVSXMlfc7sHm9Opi40J0YOm3bRa9k7jvhb42TxZYSLPGIb6DiVAeGH94V246188fs+TmPxq0YziW3O4e4r6GHWuvK8TLEYdSnvsedxDgaeCxsqdP4dGvmOooor0TwypqjbNNuSOoicj8jXyfp373xXbNJ82/UF3Z7/NzX1peR+dayxn+JCv5ivkzW4ZtH8TXKMhElrcl1GPRuK+dz3R05Pb/hj7ngxpqvBbtf5n1pbqq28YXgBQB+VSjFY3hDVrfV/D9pfQSB1eJc89DjkVs8Zr36bUoJo+KqwcKjhLdB2prsqKWYgADJJpSa87+Ouu3Wk+Flhs5DHLduIy69VHeoxFZUabqPobYLCSxleNGG8nYseLPih4c0Nnt45WvrgdY4ucfWuai8VfEbxUP+JHpEenWrcLPJnOPxzXN/Avw3Z61rVzfagqypaY2o3IL+p9etfQUcaqgRVUKOgFeVhXXx0faTlyx7I+gzBYLKKnsKdPnmt3Lb5I+dfil4f1/SrOzuvEGsnUJpnICdFQ8dOK7T9m3/kAan/18j/0Go/2kf8AkH6X/wBdW/pUv7NvOg6mP+nkf+g1y0aap5nyq+3X0PUxdeeI4e9pLe/RWXxHqN9bRXlrJazKGjkUqwx1zXzx48+GuraHdy3GmQve6eWLLsHzxj0r3vxFrNhoOly6lqkxito/vMFJx+FHh/V9P1/S01DT5PPtXyAxUjP4GvVxuEo4v3JP3lsfN5TmWLy29anG8Ho+1/8AM+e/CXxH8ReHdtpI5vLZOsM+dyj69a9p8C+PNH8Up5cMnkXi/ft3+9+FR+NPh/oXiOB2Nuttd4O2aMbTn39a+f7Jbzw94ygiV/LurW6VCynGQTjH05ryfa4rLpxU3zQZ9L7DL8+pTnRjyVVqz6yHrXMeLvG+g+GgUvbpTPjiFCC35Vd8X6m2l+FLzUYwQ8cJKj3I4r5w8Gae/i/xxbQalM0nnnzpixzuUHkD0616WPx0qUo0qa96Wx4WS5PTxcKmIru0Ib9z0YfEjxZ4kmMPhTw+3l5/18uRWf4y8O+Nm8M3eqeJNcBjQBvs0Q469DxzXtGnWVrYWyW1nCkEaDhVGK5z4vf8k/1L/dX/ANCFZ1sHJ0ZSqzcnZ+SNcHmlNYunDDUlGLklrq9+55D8A/8AkfI/+vd/6V9G185fAPjx1Fn/AJ92/kK+jTSyL/dvmzTjH/f1/hX6i0UUV7J8oIeleS/GfwFNqbf29pEe66QATQgffX1HvXrXrwaaQCMEZB9a58ThoYmm4SO3L8fVwNdVqT1X4o+YPA/jbVfBl3JbeWXtmb95ay/KVPfHpXpsHxp8PNBvuLa5jkx93aa7bWvCPh7V23Xumwu5/iC4NZVr8NPCNvJ5i6YGPozEj+deVRweNw65KU1bpc+ixWa5Rjn7SvRan1t1OM/4WbrviTVbex8MaVIkDSr5s7KWwmefpXRfGrQbrWvBySWqNJcWrCTYBksAOa7jT9NstPiEdlaRQgDoqgH86ssucjGRjoe9dkcHOdKUK07uX4HkzzOlSxFOrhafKoP5v1PmH4a+MG8I6xI0sbSW0o2zRj7yH+9+nSvU734y+HhFjT4Lu7uTwsQjI5rpdZ8B+GNWmM15pkZkJySuVz+VWdE8H+HdIObHS4Eb+8ygmuTDYPGUF7OM1ynqY/Ncrxs/b1KUufqr6M8S+J9/4q1bS7XVdeso7HT/ADMQQn7wJ7t6Vo/BLxnoHh3Tr601S8WB5ZQ6sehGMda9s1fSdP1W2FrqFrHPECGCsOARWQfAfhQphtFtif8Ado/s6vDEe2hK78xrPsJWwP1StTsr/Z9b9TC+NF3b3vwuubu3dZIZQjq3YjcK5P4MePtD0bQP7G1S4MLrM7q5HykE8c17E+mWL6YunPaxvaqu0RsMjHauavfhp4PupC8mkqD6KxArevhcR7dV6TV7WaOPB5jgVg5YPERla900Q618TfCmnWLzx6jHdSY+WOIglj+FeT+A9B1Lxt40OsXEDpZed50shBAb0A/SvXbP4ZeD7SYSx6UjEf3jkV1lna29pEIbW3SFB/Ci4FTLB1sTOLxDVlrZGlLNsLgKU4YKL55q130RneLNM/tbw5e6cOWlhYL9ccV8x6XdX/hDxRFNJCY7qzkw8b8blzz+HFfWnfpWHr/hXQtb+bUdPimcfxYwfzq8wy94hxnB2lEyyPO44GM6NaPNCZxsXxm8MfY1eVblbgrzH5Z6+lc/4s8SeKvGHh68ex0g2GjRrukkmBDSAHtXoulfD/wrpsgltdKj3A/xkmuhks7eS1a1aFfIYFWQLgEEVLwuKrRcas9PIazDLsNVjUwtJtp397p6I+ZfhL4g0vQfFkWoX8wjtzCybhzycV9H+H9c0zX7H7bpd0k8O7aWU9DWb/wgvhQDH9i22McfLWto2kafpFt9n061S3jJyVQcE08uwlbCx5JNWDPczwmYz9tCMlPRa2tY0aKKK9U+d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071934" y="2786058"/>
            <a:ext cx="44372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Trebuchet MS" pitchFamily="34" charset="0"/>
              </a:rPr>
              <a:t>Programa NOSSA CASA</a:t>
            </a:r>
          </a:p>
          <a:p>
            <a:r>
              <a:rPr lang="pt-BR" dirty="0" smtClean="0">
                <a:latin typeface="Trebuchet MS" pitchFamily="34" charset="0"/>
              </a:rPr>
              <a:t>Manual Cheque Moradia</a:t>
            </a:r>
            <a:endParaRPr lang="pt-BR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1403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7158" y="214290"/>
            <a:ext cx="4586512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TELA INICIAL DE ACESSO - USUÁRIO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074" y="3969482"/>
            <a:ext cx="7494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Os usuários das Incorporadoras e da Caixa, serão previamente cadastrados mediante solicitação formal. </a:t>
            </a:r>
            <a:endParaRPr lang="pt-B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Informando os seguintes dados para cada usuário</a:t>
            </a:r>
            <a:r>
              <a:rPr lang="pt-BR" i="1" dirty="0" smtClean="0"/>
              <a:t>: CPF, Nome ,Sexo, </a:t>
            </a:r>
            <a:r>
              <a:rPr lang="pt-BR" i="1" dirty="0" err="1" smtClean="0"/>
              <a:t>E-mail</a:t>
            </a:r>
            <a:r>
              <a:rPr lang="pt-BR" i="1" dirty="0" smtClean="0"/>
              <a:t>, Matrícula, Agência e Incorporadora</a:t>
            </a: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Sistema </a:t>
            </a:r>
            <a:r>
              <a:rPr lang="pt-BR" dirty="0"/>
              <a:t>irá gerar “Nome” para o usuário e “Senha Inicial” [a ser alterada no 1º acesso]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012" y="1305826"/>
            <a:ext cx="4078443" cy="25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37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404592" cy="20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28596" y="214290"/>
            <a:ext cx="4384534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1º PASSO: ACESSAR BENEFICIÁRIO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Conector de seta reta 9"/>
          <p:cNvCxnSpPr/>
          <p:nvPr/>
        </p:nvCxnSpPr>
        <p:spPr>
          <a:xfrm flipV="1">
            <a:off x="3669549" y="3035535"/>
            <a:ext cx="8823" cy="8181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7"/>
          <p:cNvSpPr/>
          <p:nvPr/>
        </p:nvSpPr>
        <p:spPr>
          <a:xfrm>
            <a:off x="7286645" y="2143116"/>
            <a:ext cx="1357322" cy="206552"/>
          </a:xfrm>
          <a:custGeom>
            <a:avLst/>
            <a:gdLst/>
            <a:ahLst/>
            <a:cxnLst/>
            <a:rect l="l" t="t" r="r" b="b"/>
            <a:pathLst>
              <a:path w="791844" h="215900">
                <a:moveTo>
                  <a:pt x="0" y="0"/>
                </a:moveTo>
                <a:lnTo>
                  <a:pt x="791844" y="0"/>
                </a:lnTo>
                <a:lnTo>
                  <a:pt x="791844" y="215900"/>
                </a:lnTo>
                <a:lnTo>
                  <a:pt x="0" y="2159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Retângulo de cantos arredondados 8"/>
          <p:cNvSpPr/>
          <p:nvPr/>
        </p:nvSpPr>
        <p:spPr>
          <a:xfrm>
            <a:off x="1292401" y="3550069"/>
            <a:ext cx="4763119" cy="5448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black"/>
                </a:solidFill>
              </a:rPr>
              <a:t>Após informar “Evento</a:t>
            </a:r>
            <a:r>
              <a:rPr lang="pt-BR" sz="1400" dirty="0" smtClean="0">
                <a:solidFill>
                  <a:prstClr val="black"/>
                </a:solidFill>
              </a:rPr>
              <a:t>”, “Programa” </a:t>
            </a:r>
            <a:r>
              <a:rPr lang="pt-BR" sz="1400" dirty="0">
                <a:solidFill>
                  <a:prstClr val="black"/>
                </a:solidFill>
              </a:rPr>
              <a:t>e “CPF</a:t>
            </a:r>
            <a:r>
              <a:rPr lang="pt-BR" sz="1400" dirty="0" smtClean="0">
                <a:solidFill>
                  <a:prstClr val="black"/>
                </a:solidFill>
              </a:rPr>
              <a:t>” do beneficiário, </a:t>
            </a:r>
            <a:r>
              <a:rPr lang="pt-BR" sz="1400" dirty="0">
                <a:solidFill>
                  <a:prstClr val="black"/>
                </a:solidFill>
              </a:rPr>
              <a:t>clicar em “</a:t>
            </a:r>
            <a:r>
              <a:rPr lang="pt-BR" sz="1400" b="1" dirty="0">
                <a:solidFill>
                  <a:prstClr val="black"/>
                </a:solidFill>
              </a:rPr>
              <a:t>PESQUISAR</a:t>
            </a:r>
            <a:r>
              <a:rPr lang="pt-BR" sz="1400" dirty="0" smtClean="0">
                <a:solidFill>
                  <a:prstClr val="black"/>
                </a:solidFill>
              </a:rPr>
              <a:t>”.</a:t>
            </a:r>
          </a:p>
        </p:txBody>
      </p:sp>
      <p:sp>
        <p:nvSpPr>
          <p:cNvPr id="22" name="Retângulo de cantos arredondados 8"/>
          <p:cNvSpPr/>
          <p:nvPr/>
        </p:nvSpPr>
        <p:spPr>
          <a:xfrm>
            <a:off x="1285852" y="4286256"/>
            <a:ext cx="4786346" cy="15001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solidFill>
                  <a:prstClr val="black"/>
                </a:solidFill>
              </a:rPr>
              <a:t>Caso </a:t>
            </a:r>
            <a:r>
              <a:rPr lang="pt-BR" sz="1600" dirty="0">
                <a:solidFill>
                  <a:prstClr val="black"/>
                </a:solidFill>
              </a:rPr>
              <a:t>já tenha sido emitido Cheque </a:t>
            </a:r>
            <a:r>
              <a:rPr lang="pt-BR" sz="1600" dirty="0" smtClean="0">
                <a:solidFill>
                  <a:prstClr val="black"/>
                </a:solidFill>
              </a:rPr>
              <a:t>Moradia ou atendimento habitacional </a:t>
            </a:r>
            <a:r>
              <a:rPr lang="pt-BR" sz="1600" dirty="0">
                <a:solidFill>
                  <a:prstClr val="black"/>
                </a:solidFill>
              </a:rPr>
              <a:t>para o CPF indicado, será apesentada mensagem ao usuário.</a:t>
            </a:r>
          </a:p>
        </p:txBody>
      </p:sp>
    </p:spTree>
    <p:extLst>
      <p:ext uri="{BB962C8B-B14F-4D97-AF65-F5344CB8AC3E}">
        <p14:creationId xmlns:p14="http://schemas.microsoft.com/office/powerpoint/2010/main" val="27924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2º PASSO: INCLUSÃO DOS BENEFICIÁRIOS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960309" cy="55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3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8"/>
          <p:cNvSpPr/>
          <p:nvPr/>
        </p:nvSpPr>
        <p:spPr>
          <a:xfrm>
            <a:off x="1673319" y="3156581"/>
            <a:ext cx="5815385" cy="3003593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prstClr val="black"/>
                </a:solidFill>
              </a:rPr>
              <a:t>Nessa </a:t>
            </a:r>
            <a:r>
              <a:rPr lang="pt-BR" sz="1400" dirty="0">
                <a:solidFill>
                  <a:prstClr val="black"/>
                </a:solidFill>
              </a:rPr>
              <a:t>caixa deve ser </a:t>
            </a:r>
            <a:r>
              <a:rPr lang="pt-BR" sz="1400" dirty="0" smtClean="0">
                <a:solidFill>
                  <a:prstClr val="black"/>
                </a:solidFill>
              </a:rPr>
              <a:t>informado os seguintes dados do interessado: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prstClr val="black"/>
                </a:solidFill>
              </a:rPr>
              <a:t>O “</a:t>
            </a:r>
            <a:r>
              <a:rPr lang="pt-BR" sz="1400" b="1" u="sng" dirty="0" smtClean="0">
                <a:solidFill>
                  <a:prstClr val="black"/>
                </a:solidFill>
              </a:rPr>
              <a:t>Nome</a:t>
            </a:r>
            <a:r>
              <a:rPr lang="pt-BR" sz="1400" dirty="0" smtClean="0">
                <a:solidFill>
                  <a:prstClr val="black"/>
                </a:solidFill>
              </a:rPr>
              <a:t>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prstClr val="black"/>
                </a:solidFill>
              </a:rPr>
              <a:t>O “</a:t>
            </a:r>
            <a:r>
              <a:rPr lang="pt-BR" sz="1400" b="1" u="sng" dirty="0" smtClean="0">
                <a:solidFill>
                  <a:prstClr val="black"/>
                </a:solidFill>
              </a:rPr>
              <a:t>Data de Nascimento</a:t>
            </a:r>
            <a:r>
              <a:rPr lang="pt-BR" sz="1400" dirty="0" smtClean="0">
                <a:solidFill>
                  <a:prstClr val="black"/>
                </a:solidFill>
              </a:rPr>
              <a:t>”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prstClr val="black"/>
                </a:solidFill>
              </a:rPr>
              <a:t>O “</a:t>
            </a:r>
            <a:r>
              <a:rPr lang="pt-BR" sz="1400" b="1" u="sng" dirty="0" smtClean="0">
                <a:solidFill>
                  <a:prstClr val="black"/>
                </a:solidFill>
              </a:rPr>
              <a:t>RG</a:t>
            </a:r>
            <a:r>
              <a:rPr lang="pt-BR" sz="1400" dirty="0" smtClean="0">
                <a:solidFill>
                  <a:prstClr val="black"/>
                </a:solidFill>
              </a:rPr>
              <a:t>”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prstClr val="black"/>
                </a:solidFill>
              </a:rPr>
              <a:t>O “</a:t>
            </a:r>
            <a:r>
              <a:rPr lang="pt-BR" sz="1400" b="1" u="sng" dirty="0" smtClean="0">
                <a:solidFill>
                  <a:prstClr val="black"/>
                </a:solidFill>
              </a:rPr>
              <a:t>UF</a:t>
            </a:r>
            <a:r>
              <a:rPr lang="pt-BR" sz="1400" dirty="0" smtClean="0">
                <a:solidFill>
                  <a:prstClr val="black"/>
                </a:solidFill>
              </a:rPr>
              <a:t>” do estado emissor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prstClr val="black"/>
                </a:solidFill>
              </a:rPr>
              <a:t>O </a:t>
            </a:r>
            <a:r>
              <a:rPr lang="pt-BR" sz="1400" dirty="0">
                <a:solidFill>
                  <a:prstClr val="black"/>
                </a:solidFill>
              </a:rPr>
              <a:t>“</a:t>
            </a:r>
            <a:r>
              <a:rPr lang="pt-BR" sz="1400" b="1" u="sng" dirty="0">
                <a:solidFill>
                  <a:prstClr val="black"/>
                </a:solidFill>
              </a:rPr>
              <a:t>Estado Civil</a:t>
            </a:r>
            <a:r>
              <a:rPr lang="pt-BR" sz="1400" dirty="0">
                <a:solidFill>
                  <a:prstClr val="black"/>
                </a:solidFill>
              </a:rPr>
              <a:t>” </a:t>
            </a:r>
            <a:endParaRPr lang="pt-BR" sz="14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400" dirty="0" smtClean="0">
                <a:solidFill>
                  <a:prstClr val="black"/>
                </a:solidFill>
              </a:rPr>
              <a:t>O </a:t>
            </a:r>
            <a:r>
              <a:rPr lang="pt-BR" sz="1400" dirty="0">
                <a:solidFill>
                  <a:prstClr val="black"/>
                </a:solidFill>
              </a:rPr>
              <a:t>campo “</a:t>
            </a:r>
            <a:r>
              <a:rPr lang="pt-BR" sz="1400" b="1" u="sng" dirty="0">
                <a:solidFill>
                  <a:prstClr val="black"/>
                </a:solidFill>
              </a:rPr>
              <a:t>Renda </a:t>
            </a:r>
            <a:r>
              <a:rPr lang="pt-BR" sz="1400" b="1" u="sng" dirty="0" smtClean="0">
                <a:solidFill>
                  <a:prstClr val="black"/>
                </a:solidFill>
              </a:rPr>
              <a:t>(R$)</a:t>
            </a:r>
            <a:r>
              <a:rPr lang="pt-BR" sz="1400" dirty="0" smtClean="0">
                <a:solidFill>
                  <a:prstClr val="black"/>
                </a:solidFill>
              </a:rPr>
              <a:t>”. </a:t>
            </a:r>
            <a:r>
              <a:rPr lang="pt-BR" sz="1400" dirty="0">
                <a:solidFill>
                  <a:prstClr val="black"/>
                </a:solidFill>
              </a:rPr>
              <a:t>Esse valor será somado com a renda dos demais participantes do financiamento.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A soma das rendas, do interessados e demais participantes do financiamento,  determinará o valor do subsídio da Casa Paulista para a operação.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58214" cy="116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071802" y="1000108"/>
            <a:ext cx="29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Dados do Interessado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34" y="357166"/>
            <a:ext cx="6357982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2º PASSO: INCLUSÃO DOS BENEFICIÁRIOS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000108"/>
            <a:ext cx="9144000" cy="554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Dados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Cônjuge/Convivente</a:t>
            </a:r>
          </a:p>
        </p:txBody>
      </p:sp>
      <p:sp>
        <p:nvSpPr>
          <p:cNvPr id="5" name="Retângulo de cantos arredondados 8"/>
          <p:cNvSpPr/>
          <p:nvPr/>
        </p:nvSpPr>
        <p:spPr>
          <a:xfrm>
            <a:off x="1678300" y="3156581"/>
            <a:ext cx="5815385" cy="2987551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As informações do cônjuge somente serão abertas nos casos de interessados casados ou em regime de união estável.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Inserir o CPF e acionar o botão “PESQUISAR”.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Se existente no banco </a:t>
            </a:r>
            <a:r>
              <a:rPr lang="pt-BR" sz="1400" dirty="0" smtClean="0">
                <a:solidFill>
                  <a:prstClr val="black"/>
                </a:solidFill>
              </a:rPr>
              <a:t>da habitação, as </a:t>
            </a:r>
            <a:r>
              <a:rPr lang="pt-BR" sz="1400" dirty="0">
                <a:solidFill>
                  <a:prstClr val="black"/>
                </a:solidFill>
              </a:rPr>
              <a:t>informações serão carregadas.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Preencher os demais dados relativos ao cônjuge/convivente.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Não estando cadastrado (a) no banco de dados, todas as informações devem ser preenchidas.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034" y="357166"/>
            <a:ext cx="6357982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2º PASSO: INCLUSÃO DOS BENEFICIÁRIOS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15404" cy="9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50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928670"/>
            <a:ext cx="9144000" cy="5984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Composição </a:t>
            </a:r>
            <a:r>
              <a:rPr lang="pt-BR" sz="2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Renda Familiar: Codevedor</a:t>
            </a:r>
          </a:p>
        </p:txBody>
      </p:sp>
      <p:sp>
        <p:nvSpPr>
          <p:cNvPr id="5" name="Retângulo de cantos arredondados 8"/>
          <p:cNvSpPr/>
          <p:nvPr/>
        </p:nvSpPr>
        <p:spPr>
          <a:xfrm>
            <a:off x="992143" y="3847727"/>
            <a:ext cx="7981564" cy="2475496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Inserir o CPF e acionar o botão “PESQUISAR”.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Se existente no banco de dados </a:t>
            </a:r>
            <a:r>
              <a:rPr lang="pt-BR" sz="1400" dirty="0" smtClean="0">
                <a:solidFill>
                  <a:prstClr val="black"/>
                </a:solidFill>
              </a:rPr>
              <a:t>da habitação, </a:t>
            </a:r>
            <a:r>
              <a:rPr lang="pt-BR" sz="1400" dirty="0">
                <a:solidFill>
                  <a:prstClr val="black"/>
                </a:solidFill>
              </a:rPr>
              <a:t>as informações serão carregadas.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Preencher os demais dados relativos ao cônjuge/convivente.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Não estando cadastrado (a) no banco de dados, todas as informações devem ser preenchidas.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Se o codevedor for casado ou em regime de união estável, o cônjuge/convivente deve também ser incluído, mesmo que não participe da composição de renda familiar no financiamento.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Após o preenchimento das informações, clicar no botão “ADICIONAR”. O interessado passará a lista de codevedores e os campos serão “limpos” para nova inclusão, se for o caso.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591568" cy="16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00034" y="357166"/>
            <a:ext cx="8072494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2º PASSO: INCLUSÃO DOS BENEFICIÁRIOS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6" y="2151742"/>
            <a:ext cx="8786841" cy="167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0" y="928670"/>
            <a:ext cx="9144000" cy="4830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Fechamento</a:t>
            </a:r>
            <a:endParaRPr lang="pt-BR" sz="2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o Explicativo 1 (Borda e Ênfase) 6"/>
          <p:cNvSpPr/>
          <p:nvPr/>
        </p:nvSpPr>
        <p:spPr>
          <a:xfrm>
            <a:off x="4286248" y="1500174"/>
            <a:ext cx="2117559" cy="497557"/>
          </a:xfrm>
          <a:prstGeom prst="accentBorderCallout1">
            <a:avLst>
              <a:gd name="adj1" fmla="val 45004"/>
              <a:gd name="adj2" fmla="val -3350"/>
              <a:gd name="adj3" fmla="val 183486"/>
              <a:gd name="adj4" fmla="val -39213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12700" marR="5080" algn="ctr"/>
            <a:r>
              <a:rPr lang="pt-BR" sz="1200" dirty="0">
                <a:solidFill>
                  <a:prstClr val="black"/>
                </a:solidFill>
                <a:cs typeface="Calibri"/>
              </a:rPr>
              <a:t>Soma das rendas dos demais participantes da renda familiar.</a:t>
            </a:r>
          </a:p>
        </p:txBody>
      </p:sp>
      <p:sp>
        <p:nvSpPr>
          <p:cNvPr id="9" name="Texto Explicativo 1 (Borda e Ênfase) 8"/>
          <p:cNvSpPr/>
          <p:nvPr/>
        </p:nvSpPr>
        <p:spPr>
          <a:xfrm>
            <a:off x="6000760" y="2786058"/>
            <a:ext cx="2299773" cy="497557"/>
          </a:xfrm>
          <a:prstGeom prst="accentBorderCallout1">
            <a:avLst>
              <a:gd name="adj1" fmla="val 48286"/>
              <a:gd name="adj2" fmla="val -2990"/>
              <a:gd name="adj3" fmla="val -35088"/>
              <a:gd name="adj4" fmla="val -1123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12700" marR="5080" algn="ctr"/>
            <a:r>
              <a:rPr lang="pt-BR" sz="1200" b="1" dirty="0">
                <a:solidFill>
                  <a:prstClr val="black"/>
                </a:solidFill>
                <a:cs typeface="Calibri"/>
              </a:rPr>
              <a:t>Renda </a:t>
            </a:r>
            <a:r>
              <a:rPr lang="pt-BR" sz="1200" b="1" dirty="0" smtClean="0">
                <a:solidFill>
                  <a:prstClr val="black"/>
                </a:solidFill>
                <a:cs typeface="Calibri"/>
              </a:rPr>
              <a:t>Total</a:t>
            </a:r>
            <a:r>
              <a:rPr lang="pt-BR" sz="1200" b="1" dirty="0">
                <a:solidFill>
                  <a:prstClr val="black"/>
                </a:solidFill>
                <a:cs typeface="Calibri"/>
              </a:rPr>
              <a:t>: </a:t>
            </a:r>
            <a:r>
              <a:rPr lang="pt-BR" sz="1200" dirty="0">
                <a:solidFill>
                  <a:prstClr val="black"/>
                </a:solidFill>
                <a:cs typeface="Calibri"/>
              </a:rPr>
              <a:t>base de cálculo do subsídio da Casa Paulista.</a:t>
            </a:r>
          </a:p>
        </p:txBody>
      </p:sp>
      <p:cxnSp>
        <p:nvCxnSpPr>
          <p:cNvPr id="22" name="Conector de seta reta 9"/>
          <p:cNvCxnSpPr/>
          <p:nvPr/>
        </p:nvCxnSpPr>
        <p:spPr>
          <a:xfrm flipV="1">
            <a:off x="3168279" y="3728483"/>
            <a:ext cx="0" cy="43200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8"/>
          <p:cNvSpPr/>
          <p:nvPr/>
        </p:nvSpPr>
        <p:spPr>
          <a:xfrm>
            <a:off x="2415986" y="4095004"/>
            <a:ext cx="2449107" cy="9995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r>
              <a:rPr lang="pt-BR" sz="1400" b="1" dirty="0">
                <a:solidFill>
                  <a:prstClr val="black"/>
                </a:solidFill>
              </a:rPr>
              <a:t>VOLTAR: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Retorna à tela anterior [dados incluídos não serão salvos].</a:t>
            </a:r>
          </a:p>
        </p:txBody>
      </p:sp>
      <p:sp>
        <p:nvSpPr>
          <p:cNvPr id="5" name="Retângulo de cantos arredondados 8"/>
          <p:cNvSpPr/>
          <p:nvPr/>
        </p:nvSpPr>
        <p:spPr>
          <a:xfrm>
            <a:off x="113595" y="4095538"/>
            <a:ext cx="2118738" cy="22262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prstClr val="black"/>
                </a:solidFill>
              </a:rPr>
              <a:t>COMPROVANTE SICAQ: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</a:rPr>
              <a:t>Área para a inclusão do documento de aprovação de crédito [SICAQ].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prstClr val="black"/>
                </a:solidFill>
              </a:rPr>
              <a:t>Selecione o arquivo em “PROCURAR” e após acione o botão “CARREGAR”.</a:t>
            </a:r>
          </a:p>
        </p:txBody>
      </p:sp>
      <p:sp>
        <p:nvSpPr>
          <p:cNvPr id="12" name="Retângulo de cantos arredondados 8"/>
          <p:cNvSpPr/>
          <p:nvPr/>
        </p:nvSpPr>
        <p:spPr>
          <a:xfrm>
            <a:off x="5005135" y="4095004"/>
            <a:ext cx="3980603" cy="222679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rgbClr val="FF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prstClr val="black"/>
                </a:solidFill>
              </a:rPr>
              <a:t>VERIFICAR DISPONIBILIDADE DE CHEQUES: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Clicar após a inclusão dos dados. Será aberta nova tela para inclusão dos dados da operação.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</a:rPr>
              <a:t>“Trava” o Cheque para a operação e estabelece </a:t>
            </a:r>
            <a:r>
              <a:rPr lang="pt-BR" sz="1600" b="1" dirty="0">
                <a:solidFill>
                  <a:srgbClr val="C00000"/>
                </a:solidFill>
              </a:rPr>
              <a:t>o tempo de 20 minutos para a conclusão do próximo passo</a:t>
            </a:r>
            <a:r>
              <a:rPr lang="pt-BR" sz="16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15" name="Conector Angulado 14"/>
          <p:cNvCxnSpPr/>
          <p:nvPr/>
        </p:nvCxnSpPr>
        <p:spPr>
          <a:xfrm rot="10800000">
            <a:off x="7143769" y="3643314"/>
            <a:ext cx="708925" cy="451690"/>
          </a:xfrm>
          <a:prstGeom prst="bentConnector3">
            <a:avLst>
              <a:gd name="adj1" fmla="val -1107"/>
            </a:avLst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0034" y="357166"/>
            <a:ext cx="6357982" cy="35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dirty="0" smtClean="0">
                <a:latin typeface="Gotham Book"/>
                <a:ea typeface="Verdana" panose="020B0604030504040204" pitchFamily="34" charset="0"/>
                <a:cs typeface="Verdana" panose="020B0604030504040204" pitchFamily="34" charset="0"/>
              </a:rPr>
              <a:t>2º PASSO: INCLUSÃO DOS BENEFICIÁRIOS</a:t>
            </a:r>
            <a:endParaRPr lang="pt-BR" sz="2000" b="1" dirty="0">
              <a:latin typeface="Gotham Book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o Explicativo 1 (Borda e Ênfase) 19"/>
          <p:cNvSpPr/>
          <p:nvPr/>
        </p:nvSpPr>
        <p:spPr>
          <a:xfrm>
            <a:off x="1500166" y="1571612"/>
            <a:ext cx="1643074" cy="357190"/>
          </a:xfrm>
          <a:prstGeom prst="accentBorderCallout1">
            <a:avLst>
              <a:gd name="adj1" fmla="val 45004"/>
              <a:gd name="adj2" fmla="val -3350"/>
              <a:gd name="adj3" fmla="val 230297"/>
              <a:gd name="adj4" fmla="val -2536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12700" marR="5080" algn="ctr"/>
            <a:r>
              <a:rPr lang="pt-BR" sz="1200" dirty="0" smtClean="0">
                <a:solidFill>
                  <a:prstClr val="black"/>
                </a:solidFill>
                <a:cs typeface="Calibri"/>
              </a:rPr>
              <a:t>Renda do titular</a:t>
            </a:r>
            <a:endParaRPr lang="pt-BR" sz="1200" dirty="0">
              <a:solidFill>
                <a:prstClr val="black"/>
              </a:solidFill>
              <a:cs typeface="Calibri"/>
            </a:endParaRPr>
          </a:p>
        </p:txBody>
      </p:sp>
      <p:cxnSp>
        <p:nvCxnSpPr>
          <p:cNvPr id="24" name="Conector Angulado 14"/>
          <p:cNvCxnSpPr/>
          <p:nvPr/>
        </p:nvCxnSpPr>
        <p:spPr>
          <a:xfrm rot="5400000" flipH="1" flipV="1">
            <a:off x="807247" y="3330647"/>
            <a:ext cx="808880" cy="719834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1230</Words>
  <Application>Microsoft Office PowerPoint</Application>
  <PresentationFormat>Apresentação na tela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Gotham Book</vt:lpstr>
      <vt:lpstr>Trebuchet MS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Paulo Ricardo Ferraz de Oliveira</cp:lastModifiedBy>
  <cp:revision>56</cp:revision>
  <dcterms:created xsi:type="dcterms:W3CDTF">2014-07-01T15:16:56Z</dcterms:created>
  <dcterms:modified xsi:type="dcterms:W3CDTF">2020-11-11T19:19:38Z</dcterms:modified>
</cp:coreProperties>
</file>